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81" r:id="rId3"/>
    <p:sldId id="259" r:id="rId4"/>
    <p:sldId id="272" r:id="rId5"/>
    <p:sldId id="273" r:id="rId6"/>
    <p:sldId id="265" r:id="rId7"/>
    <p:sldId id="264" r:id="rId8"/>
    <p:sldId id="279" r:id="rId9"/>
    <p:sldId id="266" r:id="rId10"/>
    <p:sldId id="278" r:id="rId11"/>
    <p:sldId id="280" r:id="rId12"/>
    <p:sldId id="267" r:id="rId13"/>
    <p:sldId id="270" r:id="rId14"/>
    <p:sldId id="282" r:id="rId15"/>
    <p:sldId id="268" r:id="rId16"/>
    <p:sldId id="269" r:id="rId17"/>
    <p:sldId id="275" r:id="rId18"/>
    <p:sldId id="274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952" userDrawn="1">
          <p15:clr>
            <a:srgbClr val="A4A3A4"/>
          </p15:clr>
        </p15:guide>
        <p15:guide id="2" pos="76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2" autoAdjust="0"/>
    <p:restoredTop sz="92460" autoAdjust="0"/>
  </p:normalViewPr>
  <p:slideViewPr>
    <p:cSldViewPr snapToGrid="0" snapToObjects="1" showGuides="1">
      <p:cViewPr>
        <p:scale>
          <a:sx n="60" d="100"/>
          <a:sy n="60" d="100"/>
        </p:scale>
        <p:origin x="-1086" y="-258"/>
      </p:cViewPr>
      <p:guideLst>
        <p:guide orient="horz" pos="2952"/>
        <p:guide pos="76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jpe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6A6E2-39A5-A044-A9E3-75D2273BD8F3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EE75A-AB9E-5E40-82CA-E298AA8B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Species can be associated in their patterns</a:t>
            </a:r>
            <a:r>
              <a:rPr lang="en-US" baseline="0" dirty="0" smtClean="0"/>
              <a:t> of occurrence. Left is independent. Middle is always together. And right is exclude each other. </a:t>
            </a:r>
            <a:r>
              <a:rPr lang="en-US" dirty="0" smtClean="0"/>
              <a:t>Intermediate</a:t>
            </a:r>
            <a:r>
              <a:rPr lang="en-US" baseline="0" dirty="0" smtClean="0"/>
              <a:t> levels of correlation lie between these extremes of association. So we need a way to model this co-occurrence.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BEE75A-AB9E-5E40-82CA-E298AA8BC6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40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536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06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89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90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017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17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797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99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509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275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32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9B5DB-0821-E44B-B277-C8E57D4B48D5}" type="datetimeFigureOut">
              <a:rPr lang="en-US" smtClean="0"/>
              <a:t>8/8/2014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2AD9E-28B2-0644-A44B-B092A032F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212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plantcollaborative.or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ount_Alice_and_Temple_Crag_in_the_Sierra_Nevada_(U.S.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980" y="-13948"/>
            <a:ext cx="12203980" cy="68719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How important are interspecific interactions in shaping patterns of tree species occurrence across spatial scales?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347651" y="4476467"/>
            <a:ext cx="7090013" cy="10369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1"/>
                </a:solidFill>
              </a:rPr>
              <a:t>Katie Renwick, Diego Sotomayor, Chris </a:t>
            </a:r>
            <a:r>
              <a:rPr lang="en-US" dirty="0" err="1" smtClean="0">
                <a:solidFill>
                  <a:schemeClr val="bg1"/>
                </a:solidFill>
              </a:rPr>
              <a:t>Trisos</a:t>
            </a:r>
            <a:r>
              <a:rPr lang="en-US" dirty="0" smtClean="0">
                <a:solidFill>
                  <a:schemeClr val="bg1"/>
                </a:solidFill>
              </a:rPr>
              <a:t>, 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Jenn</a:t>
            </a:r>
            <a:r>
              <a:rPr lang="en-US" dirty="0" smtClean="0">
                <a:solidFill>
                  <a:schemeClr val="bg1"/>
                </a:solidFill>
              </a:rPr>
              <a:t> Weaver, Lynn Sweet, Megan Jennings, Julia Buck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82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H="1">
            <a:off x="2524696" y="4079203"/>
            <a:ext cx="5580695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524695" y="1600201"/>
            <a:ext cx="0" cy="473667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703627" y="2321811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3627" y="5118245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-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760946" y="3696534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Residual correlation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601455" y="3977838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Trait distance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2524697" y="1815152"/>
            <a:ext cx="5773142" cy="4521724"/>
          </a:xfrm>
          <a:prstGeom prst="line">
            <a:avLst/>
          </a:prstGeom>
          <a:ln w="635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89127" y="281515"/>
            <a:ext cx="109209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Hypothesis 2</a:t>
            </a:r>
            <a:r>
              <a:rPr lang="en-US" sz="2800" dirty="0" smtClean="0"/>
              <a:t>: Species interactions are the primary determinant of  						   species occurrence.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3577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H="1">
            <a:off x="3166136" y="4079203"/>
            <a:ext cx="5580695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166135" y="1600201"/>
            <a:ext cx="0" cy="473667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45067" y="2321811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45067" y="5118245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-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119506" y="3696534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Residual correlation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42895" y="3977838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Trait distance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9127" y="245658"/>
            <a:ext cx="109209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The importance of spatial scale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9097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H="1">
            <a:off x="3166136" y="4079203"/>
            <a:ext cx="5580695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166135" y="1600201"/>
            <a:ext cx="0" cy="473667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45067" y="2321811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45067" y="5118245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-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119506" y="3696534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Residual correlation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42895" y="3977838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Trait distance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3480168" y="1936981"/>
            <a:ext cx="4024597" cy="3671391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3687850" y="3643063"/>
            <a:ext cx="5058980" cy="2059959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04765" y="1641779"/>
            <a:ext cx="1427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Small plot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746831" y="3368000"/>
            <a:ext cx="1434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Large plot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9127" y="245658"/>
            <a:ext cx="109209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The importance of spatial scale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748892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ctredick\Documents\Megan\NCEAS\study_area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440" y="-61630"/>
            <a:ext cx="8954815" cy="691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44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ctredick\Documents\Megan\NCEAS\plot_locations.t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674" y="-49447"/>
            <a:ext cx="8939049" cy="6907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091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32214"/>
            <a:ext cx="8229600" cy="924251"/>
          </a:xfrm>
        </p:spPr>
        <p:txBody>
          <a:bodyPr/>
          <a:lstStyle/>
          <a:p>
            <a:r>
              <a:rPr lang="en-US" dirty="0" smtClean="0"/>
              <a:t>Data 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840" y="1278333"/>
            <a:ext cx="3934723" cy="3093938"/>
          </a:xfrm>
          <a:ln w="12700" cmpd="sng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 smtClean="0"/>
              <a:t>Plot Data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endParaRPr lang="en-US" sz="2400" dirty="0" smtClean="0"/>
          </a:p>
          <a:p>
            <a:pPr lvl="1"/>
            <a:r>
              <a:rPr lang="en-US" sz="2400" dirty="0" smtClean="0"/>
              <a:t>Species Presence/Absence</a:t>
            </a:r>
          </a:p>
          <a:p>
            <a:pPr lvl="1"/>
            <a:r>
              <a:rPr lang="en-US" sz="2400" dirty="0" smtClean="0"/>
              <a:t>Plot area</a:t>
            </a:r>
          </a:p>
          <a:p>
            <a:pPr lvl="1"/>
            <a:r>
              <a:rPr lang="en-US" sz="2400" dirty="0" smtClean="0"/>
              <a:t>Plot location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721969" y="1278333"/>
            <a:ext cx="3305908" cy="3093938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u="sng" dirty="0"/>
              <a:t>Species </a:t>
            </a:r>
            <a:r>
              <a:rPr lang="en-US" sz="2400" u="sng" dirty="0" smtClean="0"/>
              <a:t>Traits</a:t>
            </a:r>
          </a:p>
          <a:p>
            <a:pPr marL="0" indent="0">
              <a:buNone/>
            </a:pPr>
            <a:endParaRPr lang="en-US" sz="2400" u="sng" dirty="0"/>
          </a:p>
          <a:p>
            <a:pPr lvl="1"/>
            <a:r>
              <a:rPr lang="en-US" sz="2400" dirty="0" smtClean="0"/>
              <a:t>Growth form</a:t>
            </a:r>
          </a:p>
          <a:p>
            <a:pPr lvl="1"/>
            <a:r>
              <a:rPr lang="en-US" sz="2400" dirty="0" smtClean="0"/>
              <a:t>Specific leaf area</a:t>
            </a:r>
            <a:endParaRPr lang="en-US" sz="2400" dirty="0"/>
          </a:p>
          <a:p>
            <a:pPr lvl="1"/>
            <a:r>
              <a:rPr lang="en-US" sz="2400" dirty="0" smtClean="0"/>
              <a:t>Wood density</a:t>
            </a:r>
          </a:p>
          <a:p>
            <a:pPr lvl="1"/>
            <a:r>
              <a:rPr lang="en-US" sz="2400" dirty="0" smtClean="0"/>
              <a:t>Leaf C mass</a:t>
            </a:r>
          </a:p>
          <a:p>
            <a:pPr lvl="1"/>
            <a:r>
              <a:rPr lang="en-US" sz="2400" dirty="0" smtClean="0"/>
              <a:t>Leaf N mass</a:t>
            </a:r>
            <a:endParaRPr lang="en-US" sz="24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276508" y="1278333"/>
            <a:ext cx="4267201" cy="3093938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u="sng" dirty="0" smtClean="0"/>
              <a:t>Environmental variables</a:t>
            </a:r>
          </a:p>
          <a:p>
            <a:pPr marL="0" indent="0">
              <a:buFont typeface="Arial"/>
              <a:buNone/>
            </a:pPr>
            <a:r>
              <a:rPr lang="en-US" sz="2600" dirty="0" smtClean="0"/>
              <a:t>	</a:t>
            </a:r>
          </a:p>
          <a:p>
            <a:pPr lvl="1"/>
            <a:r>
              <a:rPr lang="en-US" sz="2400" dirty="0" smtClean="0"/>
              <a:t>Climate (temp, </a:t>
            </a:r>
            <a:r>
              <a:rPr lang="en-US" sz="2400" dirty="0" err="1" smtClean="0"/>
              <a:t>precip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>
                <a:solidFill>
                  <a:srgbClr val="FF0000"/>
                </a:solidFill>
              </a:rPr>
              <a:t>Soil </a:t>
            </a:r>
          </a:p>
          <a:p>
            <a:pPr lvl="1"/>
            <a:r>
              <a:rPr lang="en-US" sz="2400" dirty="0" smtClean="0">
                <a:solidFill>
                  <a:srgbClr val="FF0000"/>
                </a:solidFill>
              </a:rPr>
              <a:t>Fire</a:t>
            </a:r>
          </a:p>
          <a:p>
            <a:pPr lvl="1"/>
            <a:r>
              <a:rPr lang="en-US" sz="2400" dirty="0" smtClean="0">
                <a:solidFill>
                  <a:srgbClr val="FF0000"/>
                </a:solidFill>
              </a:rPr>
              <a:t>Management unit</a:t>
            </a:r>
          </a:p>
        </p:txBody>
      </p:sp>
    </p:spTree>
    <p:extLst>
      <p:ext uri="{BB962C8B-B14F-4D97-AF65-F5344CB8AC3E}">
        <p14:creationId xmlns:p14="http://schemas.microsoft.com/office/powerpoint/2010/main" val="377306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981200" y="232214"/>
            <a:ext cx="8229600" cy="924251"/>
          </a:xfrm>
        </p:spPr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189492" y="1278333"/>
            <a:ext cx="2694346" cy="3968916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800" u="sng" dirty="0"/>
              <a:t>Species </a:t>
            </a:r>
            <a:r>
              <a:rPr lang="en-US" sz="3800" u="sng" dirty="0" smtClean="0"/>
              <a:t>Traits</a:t>
            </a:r>
          </a:p>
          <a:p>
            <a:pPr marL="0" indent="0">
              <a:buNone/>
            </a:pPr>
            <a:endParaRPr lang="en-US" sz="2400" u="sng" dirty="0"/>
          </a:p>
          <a:p>
            <a:r>
              <a:rPr lang="en-US" b="1" dirty="0"/>
              <a:t>The Botanical Information and Ecology Network (BIEN):</a:t>
            </a:r>
            <a:endParaRPr lang="en-US" dirty="0"/>
          </a:p>
          <a:p>
            <a:pPr lvl="1"/>
            <a:r>
              <a:rPr lang="en-US" dirty="0"/>
              <a:t>NCEAS and the </a:t>
            </a:r>
            <a:r>
              <a:rPr lang="en-US" dirty="0" err="1">
                <a:hlinkClick r:id="rId2"/>
              </a:rPr>
              <a:t>iPlant</a:t>
            </a:r>
            <a:r>
              <a:rPr lang="en-US" dirty="0">
                <a:hlinkClick r:id="rId2"/>
              </a:rPr>
              <a:t> Collaborative</a:t>
            </a:r>
            <a:r>
              <a:rPr lang="en-US" dirty="0"/>
              <a:t>.</a:t>
            </a:r>
          </a:p>
          <a:p>
            <a:endParaRPr lang="en-US" b="1" dirty="0" smtClean="0"/>
          </a:p>
          <a:p>
            <a:r>
              <a:rPr lang="en-US" b="1" dirty="0" smtClean="0"/>
              <a:t>TRY </a:t>
            </a:r>
            <a:r>
              <a:rPr lang="en-US" b="1" dirty="0"/>
              <a:t>Plant Trait Database</a:t>
            </a:r>
          </a:p>
          <a:p>
            <a:pPr lvl="1"/>
            <a:r>
              <a:rPr lang="en-US" dirty="0"/>
              <a:t>Max Planck Institute for Biogeochemistry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30840" y="1278333"/>
            <a:ext cx="4400217" cy="4376880"/>
          </a:xfrm>
          <a:ln w="12700" cmpd="sng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u="sng" dirty="0" smtClean="0"/>
              <a:t>Plot Data</a:t>
            </a:r>
          </a:p>
          <a:p>
            <a:r>
              <a:rPr lang="en-US" sz="2400" dirty="0" smtClean="0"/>
              <a:t>National Park Service Vegetation plots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-SEKI</a:t>
            </a:r>
          </a:p>
          <a:p>
            <a:pPr marL="0" indent="0">
              <a:buNone/>
            </a:pPr>
            <a:r>
              <a:rPr lang="en-US" sz="2400" dirty="0" smtClean="0"/>
              <a:t>	-YOSE</a:t>
            </a:r>
          </a:p>
          <a:p>
            <a:r>
              <a:rPr lang="en-US" sz="2400" dirty="0" smtClean="0"/>
              <a:t>USFS plots</a:t>
            </a:r>
          </a:p>
          <a:p>
            <a:r>
              <a:rPr lang="en-US" sz="2400" dirty="0" smtClean="0"/>
              <a:t>California Native Plant Society Plots</a:t>
            </a:r>
          </a:p>
          <a:p>
            <a:r>
              <a:rPr lang="en-US" sz="2400" dirty="0" smtClean="0"/>
              <a:t>Pacific Crest Trail Plots</a:t>
            </a:r>
          </a:p>
          <a:p>
            <a:r>
              <a:rPr lang="en-US" sz="2400" dirty="0" smtClean="0"/>
              <a:t>Potter</a:t>
            </a:r>
          </a:p>
          <a:p>
            <a:endParaRPr lang="en-US" sz="2400" dirty="0" smtClean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726674" y="1278333"/>
            <a:ext cx="4267201" cy="3181125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u="sng" dirty="0" smtClean="0"/>
              <a:t>Environmental variables</a:t>
            </a:r>
          </a:p>
          <a:p>
            <a:r>
              <a:rPr lang="en-US" sz="2400" dirty="0" smtClean="0"/>
              <a:t>Moisture deficit: Climate WNA</a:t>
            </a:r>
          </a:p>
          <a:p>
            <a:r>
              <a:rPr lang="en-US" sz="2400" dirty="0" smtClean="0"/>
              <a:t>Temperature: Climate WNA</a:t>
            </a:r>
          </a:p>
          <a:p>
            <a:r>
              <a:rPr lang="en-US" sz="2400" dirty="0" smtClean="0"/>
              <a:t>Soil: SSURGO</a:t>
            </a:r>
          </a:p>
          <a:p>
            <a:r>
              <a:rPr lang="en-US" sz="2400" dirty="0" smtClean="0"/>
              <a:t>State fire history: FRAP</a:t>
            </a:r>
          </a:p>
          <a:p>
            <a:r>
              <a:rPr lang="en-US" sz="2400" dirty="0" smtClean="0"/>
              <a:t>Management unit: CPAD</a:t>
            </a:r>
            <a:endParaRPr lang="en-US" sz="2400" dirty="0"/>
          </a:p>
          <a:p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386038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AutoShape 29"/>
          <p:cNvSpPr>
            <a:spLocks/>
          </p:cNvSpPr>
          <p:nvPr/>
        </p:nvSpPr>
        <p:spPr bwMode="auto">
          <a:xfrm>
            <a:off x="3264831" y="2901931"/>
            <a:ext cx="1763060" cy="1802188"/>
          </a:xfrm>
          <a:prstGeom prst="roundRect">
            <a:avLst>
              <a:gd name="adj" fmla="val 26153"/>
            </a:avLst>
          </a:prstGeom>
          <a:solidFill>
            <a:srgbClr val="7F7F7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102" name="AutoShape 19"/>
          <p:cNvSpPr>
            <a:spLocks/>
          </p:cNvSpPr>
          <p:nvPr/>
        </p:nvSpPr>
        <p:spPr bwMode="auto">
          <a:xfrm>
            <a:off x="1610099" y="4967091"/>
            <a:ext cx="4764568" cy="1710657"/>
          </a:xfrm>
          <a:prstGeom prst="roundRect">
            <a:avLst>
              <a:gd name="adj" fmla="val 26153"/>
            </a:avLst>
          </a:prstGeom>
          <a:solidFill>
            <a:srgbClr val="FFFF00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79" name="AutoShape 19"/>
          <p:cNvSpPr>
            <a:spLocks/>
          </p:cNvSpPr>
          <p:nvPr/>
        </p:nvSpPr>
        <p:spPr bwMode="auto">
          <a:xfrm>
            <a:off x="3306561" y="533030"/>
            <a:ext cx="3208600" cy="2277726"/>
          </a:xfrm>
          <a:prstGeom prst="roundRect">
            <a:avLst>
              <a:gd name="adj" fmla="val 26153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27" name="AutoShape 19"/>
          <p:cNvSpPr>
            <a:spLocks/>
          </p:cNvSpPr>
          <p:nvPr/>
        </p:nvSpPr>
        <p:spPr bwMode="auto">
          <a:xfrm>
            <a:off x="8267190" y="255458"/>
            <a:ext cx="2281108" cy="3872043"/>
          </a:xfrm>
          <a:prstGeom prst="roundRect">
            <a:avLst>
              <a:gd name="adj" fmla="val 26153"/>
            </a:avLst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8" name="Line 1"/>
          <p:cNvSpPr>
            <a:spLocks noChangeShapeType="1"/>
          </p:cNvSpPr>
          <p:nvPr/>
        </p:nvSpPr>
        <p:spPr bwMode="auto">
          <a:xfrm flipV="1">
            <a:off x="2878284" y="2092971"/>
            <a:ext cx="616265" cy="768347"/>
          </a:xfrm>
          <a:prstGeom prst="line">
            <a:avLst/>
          </a:prstGeom>
          <a:noFill/>
          <a:ln w="508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grpSp>
        <p:nvGrpSpPr>
          <p:cNvPr id="10" name="Group 4"/>
          <p:cNvGrpSpPr>
            <a:grpSpLocks/>
          </p:cNvGrpSpPr>
          <p:nvPr/>
        </p:nvGrpSpPr>
        <p:grpSpPr bwMode="auto">
          <a:xfrm>
            <a:off x="1835293" y="2766685"/>
            <a:ext cx="1198564" cy="1736091"/>
            <a:chOff x="-11" y="-13"/>
            <a:chExt cx="755" cy="432"/>
          </a:xfrm>
          <a:solidFill>
            <a:srgbClr val="7F7F7F"/>
          </a:solidFill>
        </p:grpSpPr>
        <p:sp>
          <p:nvSpPr>
            <p:cNvPr id="12" name="AutoShape 2"/>
            <p:cNvSpPr>
              <a:spLocks/>
            </p:cNvSpPr>
            <p:nvPr/>
          </p:nvSpPr>
          <p:spPr bwMode="auto">
            <a:xfrm>
              <a:off x="-11" y="-13"/>
              <a:ext cx="755" cy="432"/>
            </a:xfrm>
            <a:prstGeom prst="roundRect">
              <a:avLst>
                <a:gd name="adj" fmla="val 26153"/>
              </a:avLst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/>
              <a:endParaRPr lang="en-US"/>
            </a:p>
          </p:txBody>
        </p:sp>
        <p:sp>
          <p:nvSpPr>
            <p:cNvPr id="13" name="Rectangle 3"/>
            <p:cNvSpPr>
              <a:spLocks/>
            </p:cNvSpPr>
            <p:nvPr/>
          </p:nvSpPr>
          <p:spPr bwMode="auto">
            <a:xfrm>
              <a:off x="49" y="41"/>
              <a:ext cx="597" cy="3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Forest 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Plot Data: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endParaRPr lang="en-US" sz="1000" dirty="0">
                <a:latin typeface="Times New Roman" charset="0"/>
                <a:ea typeface="ＭＳ Ｐゴシック" charset="0"/>
                <a:sym typeface="Times New Roman" charset="0"/>
              </a:endParaRP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i="1" dirty="0">
                  <a:latin typeface="Times New Roman" charset="0"/>
                  <a:ea typeface="ＭＳ Ｐゴシック" charset="0"/>
                  <a:sym typeface="Times New Roman" charset="0"/>
                </a:rPr>
                <a:t>Many 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i="1" dirty="0">
                  <a:latin typeface="Times New Roman" charset="0"/>
                  <a:ea typeface="ＭＳ Ｐゴシック" charset="0"/>
                  <a:sym typeface="Times New Roman" charset="0"/>
                </a:rPr>
                <a:t>Sources</a:t>
              </a:r>
            </a:p>
          </p:txBody>
        </p:sp>
      </p:grpSp>
      <p:sp>
        <p:nvSpPr>
          <p:cNvPr id="7" name="Rectangle 8"/>
          <p:cNvSpPr>
            <a:spLocks/>
          </p:cNvSpPr>
          <p:nvPr/>
        </p:nvSpPr>
        <p:spPr bwMode="auto">
          <a:xfrm>
            <a:off x="1769830" y="411304"/>
            <a:ext cx="137552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39200" bIns="0">
            <a:spAutoFit/>
          </a:bodyPr>
          <a:lstStyle/>
          <a:p>
            <a:pPr marL="38100" algn="ctr">
              <a:tabLst>
                <a:tab pos="38100" algn="l"/>
                <a:tab pos="495300" algn="l"/>
                <a:tab pos="952500" algn="l"/>
                <a:tab pos="1409700" algn="l"/>
                <a:tab pos="1866900" algn="l"/>
                <a:tab pos="2324100" algn="l"/>
                <a:tab pos="2781300" algn="l"/>
                <a:tab pos="3238500" algn="l"/>
                <a:tab pos="3695700" algn="l"/>
                <a:tab pos="4152900" algn="l"/>
                <a:tab pos="4610100" algn="l"/>
                <a:tab pos="5067300" algn="l"/>
                <a:tab pos="5524500" algn="l"/>
                <a:tab pos="5981700" algn="l"/>
                <a:tab pos="6438900" algn="l"/>
                <a:tab pos="6896100" algn="l"/>
                <a:tab pos="7353300" algn="l"/>
                <a:tab pos="7810500" algn="l"/>
                <a:tab pos="8267700" algn="l"/>
                <a:tab pos="8724900" algn="l"/>
                <a:tab pos="9182100" algn="l"/>
              </a:tabLst>
            </a:pPr>
            <a:r>
              <a:rPr lang="en-US" b="1" dirty="0">
                <a:latin typeface="Times New Roman Bold" charset="0"/>
                <a:ea typeface="ＭＳ Ｐゴシック" charset="0"/>
                <a:sym typeface="Times New Roman Bold" charset="0"/>
              </a:rPr>
              <a:t>Data Sources</a:t>
            </a:r>
          </a:p>
        </p:txBody>
      </p:sp>
      <p:grpSp>
        <p:nvGrpSpPr>
          <p:cNvPr id="19" name="Group 12"/>
          <p:cNvGrpSpPr>
            <a:grpSpLocks/>
          </p:cNvGrpSpPr>
          <p:nvPr/>
        </p:nvGrpSpPr>
        <p:grpSpPr bwMode="auto">
          <a:xfrm>
            <a:off x="5006625" y="1351323"/>
            <a:ext cx="1334384" cy="1220154"/>
            <a:chOff x="0" y="0"/>
            <a:chExt cx="755" cy="432"/>
          </a:xfrm>
          <a:solidFill>
            <a:srgbClr val="E6E0EC"/>
          </a:solidFill>
        </p:grpSpPr>
        <p:sp>
          <p:nvSpPr>
            <p:cNvPr id="21" name="AutoShape 10"/>
            <p:cNvSpPr>
              <a:spLocks/>
            </p:cNvSpPr>
            <p:nvPr/>
          </p:nvSpPr>
          <p:spPr bwMode="auto">
            <a:xfrm>
              <a:off x="0" y="0"/>
              <a:ext cx="755" cy="432"/>
            </a:xfrm>
            <a:prstGeom prst="roundRect">
              <a:avLst>
                <a:gd name="adj" fmla="val 26153"/>
              </a:avLst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/>
              <a:endParaRPr lang="en-US"/>
            </a:p>
          </p:txBody>
        </p:sp>
        <p:sp>
          <p:nvSpPr>
            <p:cNvPr id="22" name="Rectangle 11"/>
            <p:cNvSpPr>
              <a:spLocks/>
            </p:cNvSpPr>
            <p:nvPr/>
          </p:nvSpPr>
          <p:spPr bwMode="auto">
            <a:xfrm>
              <a:off x="109" y="69"/>
              <a:ext cx="475" cy="29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Data 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cleaning 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in R</a:t>
              </a:r>
            </a:p>
          </p:txBody>
        </p:sp>
      </p:grpSp>
      <p:sp>
        <p:nvSpPr>
          <p:cNvPr id="16" name="Rectangle 17"/>
          <p:cNvSpPr>
            <a:spLocks/>
          </p:cNvSpPr>
          <p:nvPr/>
        </p:nvSpPr>
        <p:spPr bwMode="auto">
          <a:xfrm>
            <a:off x="3664713" y="4957590"/>
            <a:ext cx="95874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39200" bIns="0">
            <a:spAutoFit/>
          </a:bodyPr>
          <a:lstStyle/>
          <a:p>
            <a:pPr marL="38100" algn="ctr">
              <a:tabLst>
                <a:tab pos="38100" algn="l"/>
                <a:tab pos="495300" algn="l"/>
                <a:tab pos="952500" algn="l"/>
                <a:tab pos="1409700" algn="l"/>
                <a:tab pos="1866900" algn="l"/>
                <a:tab pos="2324100" algn="l"/>
                <a:tab pos="2781300" algn="l"/>
                <a:tab pos="3238500" algn="l"/>
                <a:tab pos="3695700" algn="l"/>
                <a:tab pos="4152900" algn="l"/>
                <a:tab pos="4610100" algn="l"/>
                <a:tab pos="5067300" algn="l"/>
                <a:tab pos="5524500" algn="l"/>
                <a:tab pos="5981700" algn="l"/>
                <a:tab pos="6438900" algn="l"/>
                <a:tab pos="6896100" algn="l"/>
                <a:tab pos="7353300" algn="l"/>
                <a:tab pos="7810500" algn="l"/>
                <a:tab pos="8267700" algn="l"/>
                <a:tab pos="8724900" algn="l"/>
                <a:tab pos="9182100" algn="l"/>
              </a:tabLst>
            </a:pPr>
            <a:r>
              <a:rPr lang="en-US" b="1" dirty="0">
                <a:solidFill>
                  <a:srgbClr val="FF0000"/>
                </a:solidFill>
                <a:latin typeface="Times New Roman Bold" charset="0"/>
                <a:ea typeface="ＭＳ Ｐゴシック" charset="0"/>
                <a:sym typeface="Times New Roman Bold" charset="0"/>
              </a:rPr>
              <a:t>Products</a:t>
            </a:r>
          </a:p>
        </p:txBody>
      </p:sp>
      <p:sp>
        <p:nvSpPr>
          <p:cNvPr id="37" name="Rectangle 35"/>
          <p:cNvSpPr>
            <a:spLocks/>
          </p:cNvSpPr>
          <p:nvPr/>
        </p:nvSpPr>
        <p:spPr bwMode="auto">
          <a:xfrm>
            <a:off x="8885099" y="272805"/>
            <a:ext cx="91161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39200" bIns="0">
            <a:spAutoFit/>
          </a:bodyPr>
          <a:lstStyle/>
          <a:p>
            <a:pPr marL="38100" algn="ctr">
              <a:tabLst>
                <a:tab pos="38100" algn="l"/>
                <a:tab pos="495300" algn="l"/>
                <a:tab pos="952500" algn="l"/>
                <a:tab pos="1409700" algn="l"/>
                <a:tab pos="1866900" algn="l"/>
                <a:tab pos="2324100" algn="l"/>
                <a:tab pos="2781300" algn="l"/>
                <a:tab pos="3238500" algn="l"/>
                <a:tab pos="3695700" algn="l"/>
                <a:tab pos="4152900" algn="l"/>
                <a:tab pos="4610100" algn="l"/>
                <a:tab pos="5067300" algn="l"/>
                <a:tab pos="5524500" algn="l"/>
                <a:tab pos="5981700" algn="l"/>
                <a:tab pos="6438900" algn="l"/>
                <a:tab pos="6896100" algn="l"/>
                <a:tab pos="7353300" algn="l"/>
                <a:tab pos="7810500" algn="l"/>
                <a:tab pos="8267700" algn="l"/>
                <a:tab pos="8724900" algn="l"/>
                <a:tab pos="9182100" algn="l"/>
              </a:tabLst>
            </a:pPr>
            <a:r>
              <a:rPr lang="en-US" b="1" dirty="0">
                <a:solidFill>
                  <a:srgbClr val="008000"/>
                </a:solidFill>
                <a:latin typeface="Times New Roman Bold" charset="0"/>
                <a:ea typeface="ＭＳ Ｐゴシック" charset="0"/>
                <a:sym typeface="Times New Roman Bold" charset="0"/>
              </a:rPr>
              <a:t>Analysis</a:t>
            </a:r>
          </a:p>
        </p:txBody>
      </p:sp>
      <p:grpSp>
        <p:nvGrpSpPr>
          <p:cNvPr id="40" name="Group 41"/>
          <p:cNvGrpSpPr>
            <a:grpSpLocks/>
          </p:cNvGrpSpPr>
          <p:nvPr/>
        </p:nvGrpSpPr>
        <p:grpSpPr bwMode="auto">
          <a:xfrm>
            <a:off x="8474132" y="713176"/>
            <a:ext cx="1536397" cy="685800"/>
            <a:chOff x="36" y="0"/>
            <a:chExt cx="756" cy="432"/>
          </a:xfrm>
        </p:grpSpPr>
        <p:sp>
          <p:nvSpPr>
            <p:cNvPr id="66" name="AutoShape 37"/>
            <p:cNvSpPr>
              <a:spLocks/>
            </p:cNvSpPr>
            <p:nvPr/>
          </p:nvSpPr>
          <p:spPr bwMode="auto">
            <a:xfrm>
              <a:off x="36" y="0"/>
              <a:ext cx="756" cy="432"/>
            </a:xfrm>
            <a:prstGeom prst="roundRect">
              <a:avLst>
                <a:gd name="adj" fmla="val 26153"/>
              </a:avLst>
            </a:prstGeom>
            <a:solidFill>
              <a:srgbClr val="94BD5E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/>
              <a:endParaRPr lang="en-US"/>
            </a:p>
          </p:txBody>
        </p:sp>
        <p:sp>
          <p:nvSpPr>
            <p:cNvPr id="67" name="Rectangle 38"/>
            <p:cNvSpPr>
              <a:spLocks/>
            </p:cNvSpPr>
            <p:nvPr/>
          </p:nvSpPr>
          <p:spPr bwMode="auto">
            <a:xfrm>
              <a:off x="146" y="48"/>
              <a:ext cx="495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Joint SDM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in R</a:t>
              </a:r>
            </a:p>
          </p:txBody>
        </p:sp>
      </p:grpSp>
      <p:grpSp>
        <p:nvGrpSpPr>
          <p:cNvPr id="72" name="Group 31"/>
          <p:cNvGrpSpPr>
            <a:grpSpLocks/>
          </p:cNvGrpSpPr>
          <p:nvPr/>
        </p:nvGrpSpPr>
        <p:grpSpPr bwMode="auto">
          <a:xfrm>
            <a:off x="3494549" y="1489720"/>
            <a:ext cx="1198563" cy="685800"/>
            <a:chOff x="0" y="0"/>
            <a:chExt cx="755" cy="432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74" name="AutoShape 29"/>
            <p:cNvSpPr>
              <a:spLocks/>
            </p:cNvSpPr>
            <p:nvPr/>
          </p:nvSpPr>
          <p:spPr bwMode="auto">
            <a:xfrm>
              <a:off x="0" y="0"/>
              <a:ext cx="755" cy="432"/>
            </a:xfrm>
            <a:prstGeom prst="roundRect">
              <a:avLst>
                <a:gd name="adj" fmla="val 26153"/>
              </a:avLst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/>
              <a:endParaRPr lang="en-US"/>
            </a:p>
          </p:txBody>
        </p:sp>
        <p:sp>
          <p:nvSpPr>
            <p:cNvPr id="75" name="Rectangle 30"/>
            <p:cNvSpPr>
              <a:spLocks/>
            </p:cNvSpPr>
            <p:nvPr/>
          </p:nvSpPr>
          <p:spPr bwMode="auto">
            <a:xfrm>
              <a:off x="63" y="31"/>
              <a:ext cx="501" cy="3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SQL 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database</a:t>
              </a:r>
            </a:p>
          </p:txBody>
        </p:sp>
      </p:grpSp>
      <p:sp>
        <p:nvSpPr>
          <p:cNvPr id="30" name="Line 27"/>
          <p:cNvSpPr>
            <a:spLocks noChangeShapeType="1"/>
          </p:cNvSpPr>
          <p:nvPr/>
        </p:nvSpPr>
        <p:spPr bwMode="auto">
          <a:xfrm rot="10800000" flipH="1">
            <a:off x="4675648" y="2494091"/>
            <a:ext cx="416256" cy="407840"/>
          </a:xfrm>
          <a:prstGeom prst="line">
            <a:avLst/>
          </a:prstGeom>
          <a:noFill/>
          <a:ln w="508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76" name="Line 1"/>
          <p:cNvSpPr>
            <a:spLocks noChangeShapeType="1"/>
          </p:cNvSpPr>
          <p:nvPr/>
        </p:nvSpPr>
        <p:spPr bwMode="auto">
          <a:xfrm>
            <a:off x="4675648" y="1936626"/>
            <a:ext cx="416256" cy="0"/>
          </a:xfrm>
          <a:prstGeom prst="line">
            <a:avLst/>
          </a:prstGeom>
          <a:noFill/>
          <a:ln w="508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80" name="Line 1"/>
          <p:cNvSpPr>
            <a:spLocks noChangeShapeType="1"/>
          </p:cNvSpPr>
          <p:nvPr/>
        </p:nvSpPr>
        <p:spPr bwMode="auto">
          <a:xfrm flipV="1">
            <a:off x="6360600" y="1098939"/>
            <a:ext cx="2075430" cy="862459"/>
          </a:xfrm>
          <a:prstGeom prst="line">
            <a:avLst/>
          </a:prstGeom>
          <a:noFill/>
          <a:ln w="508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grpSp>
        <p:nvGrpSpPr>
          <p:cNvPr id="81" name="Group 41"/>
          <p:cNvGrpSpPr>
            <a:grpSpLocks/>
          </p:cNvGrpSpPr>
          <p:nvPr/>
        </p:nvGrpSpPr>
        <p:grpSpPr bwMode="auto">
          <a:xfrm>
            <a:off x="1825768" y="897119"/>
            <a:ext cx="1200150" cy="1596973"/>
            <a:chOff x="36" y="0"/>
            <a:chExt cx="756" cy="432"/>
          </a:xfrm>
        </p:grpSpPr>
        <p:sp>
          <p:nvSpPr>
            <p:cNvPr id="82" name="AutoShape 37"/>
            <p:cNvSpPr>
              <a:spLocks/>
            </p:cNvSpPr>
            <p:nvPr/>
          </p:nvSpPr>
          <p:spPr bwMode="auto">
            <a:xfrm>
              <a:off x="36" y="0"/>
              <a:ext cx="756" cy="432"/>
            </a:xfrm>
            <a:prstGeom prst="roundRect">
              <a:avLst>
                <a:gd name="adj" fmla="val 26153"/>
              </a:avLst>
            </a:prstGeom>
            <a:solidFill>
              <a:schemeClr val="bg1">
                <a:lumMod val="5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/>
              <a:endParaRPr lang="en-US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83" name="Rectangle 38"/>
            <p:cNvSpPr>
              <a:spLocks/>
            </p:cNvSpPr>
            <p:nvPr/>
          </p:nvSpPr>
          <p:spPr bwMode="auto">
            <a:xfrm>
              <a:off x="104" y="43"/>
              <a:ext cx="610" cy="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Plant Trait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Data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i="1" dirty="0">
                  <a:latin typeface="Times New Roman" charset="0"/>
                  <a:ea typeface="ＭＳ Ｐゴシック" charset="0"/>
                  <a:sym typeface="Times New Roman" charset="0"/>
                </a:rPr>
                <a:t>Several 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i="1" dirty="0">
                  <a:latin typeface="Times New Roman" charset="0"/>
                  <a:ea typeface="ＭＳ Ｐゴシック" charset="0"/>
                  <a:sym typeface="Times New Roman" charset="0"/>
                </a:rPr>
                <a:t>Sources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endParaRPr lang="en-US" dirty="0">
                <a:latin typeface="Times New Roman" charset="0"/>
                <a:ea typeface="ＭＳ Ｐゴシック" charset="0"/>
                <a:sym typeface="Times New Roman" charset="0"/>
              </a:endParaRPr>
            </a:p>
          </p:txBody>
        </p:sp>
      </p:grpSp>
      <p:sp>
        <p:nvSpPr>
          <p:cNvPr id="89" name="Line 1"/>
          <p:cNvSpPr>
            <a:spLocks noChangeShapeType="1"/>
          </p:cNvSpPr>
          <p:nvPr/>
        </p:nvSpPr>
        <p:spPr bwMode="auto">
          <a:xfrm>
            <a:off x="3025918" y="1594474"/>
            <a:ext cx="468630" cy="253320"/>
          </a:xfrm>
          <a:prstGeom prst="line">
            <a:avLst/>
          </a:prstGeom>
          <a:noFill/>
          <a:ln w="508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 rot="20233987">
            <a:off x="6529970" y="942599"/>
            <a:ext cx="17022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Tree occurrence and </a:t>
            </a:r>
          </a:p>
          <a:p>
            <a:r>
              <a:rPr lang="en-US" sz="1400" i="1" dirty="0"/>
              <a:t>environmental data</a:t>
            </a:r>
          </a:p>
        </p:txBody>
      </p:sp>
      <p:sp>
        <p:nvSpPr>
          <p:cNvPr id="92" name="Line 1"/>
          <p:cNvSpPr>
            <a:spLocks noChangeShapeType="1"/>
          </p:cNvSpPr>
          <p:nvPr/>
        </p:nvSpPr>
        <p:spPr bwMode="auto">
          <a:xfrm>
            <a:off x="6314521" y="2327891"/>
            <a:ext cx="2159610" cy="243586"/>
          </a:xfrm>
          <a:prstGeom prst="line">
            <a:avLst/>
          </a:prstGeom>
          <a:noFill/>
          <a:ln w="508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93" name="Line 1"/>
          <p:cNvSpPr>
            <a:spLocks noChangeShapeType="1"/>
          </p:cNvSpPr>
          <p:nvPr/>
        </p:nvSpPr>
        <p:spPr bwMode="auto">
          <a:xfrm>
            <a:off x="8689829" y="1398240"/>
            <a:ext cx="0" cy="777281"/>
          </a:xfrm>
          <a:prstGeom prst="line">
            <a:avLst/>
          </a:prstGeom>
          <a:noFill/>
          <a:ln w="508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94" name="TextBox 93"/>
          <p:cNvSpPr txBox="1"/>
          <p:nvPr/>
        </p:nvSpPr>
        <p:spPr>
          <a:xfrm rot="347662">
            <a:off x="6612143" y="1911244"/>
            <a:ext cx="1321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Tree functional</a:t>
            </a:r>
          </a:p>
          <a:p>
            <a:r>
              <a:rPr lang="en-US" sz="1400" i="1" dirty="0"/>
              <a:t>trait data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777016" y="1529823"/>
            <a:ext cx="10488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Residual </a:t>
            </a:r>
          </a:p>
          <a:p>
            <a:r>
              <a:rPr lang="en-US" sz="1400" i="1" dirty="0"/>
              <a:t>correlations</a:t>
            </a:r>
          </a:p>
        </p:txBody>
      </p:sp>
      <p:grpSp>
        <p:nvGrpSpPr>
          <p:cNvPr id="96" name="Group 41"/>
          <p:cNvGrpSpPr>
            <a:grpSpLocks/>
          </p:cNvGrpSpPr>
          <p:nvPr/>
        </p:nvGrpSpPr>
        <p:grpSpPr bwMode="auto">
          <a:xfrm>
            <a:off x="8493180" y="2194156"/>
            <a:ext cx="1517348" cy="685800"/>
            <a:chOff x="36" y="0"/>
            <a:chExt cx="756" cy="432"/>
          </a:xfrm>
        </p:grpSpPr>
        <p:sp>
          <p:nvSpPr>
            <p:cNvPr id="97" name="AutoShape 37"/>
            <p:cNvSpPr>
              <a:spLocks/>
            </p:cNvSpPr>
            <p:nvPr/>
          </p:nvSpPr>
          <p:spPr bwMode="auto">
            <a:xfrm>
              <a:off x="36" y="0"/>
              <a:ext cx="756" cy="432"/>
            </a:xfrm>
            <a:prstGeom prst="roundRect">
              <a:avLst>
                <a:gd name="adj" fmla="val 26153"/>
              </a:avLst>
            </a:prstGeom>
            <a:solidFill>
              <a:srgbClr val="94BD5E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/>
              <a:endParaRPr lang="en-US"/>
            </a:p>
          </p:txBody>
        </p:sp>
        <p:sp>
          <p:nvSpPr>
            <p:cNvPr id="98" name="Rectangle 38"/>
            <p:cNvSpPr>
              <a:spLocks/>
            </p:cNvSpPr>
            <p:nvPr/>
          </p:nvSpPr>
          <p:spPr bwMode="auto">
            <a:xfrm>
              <a:off x="143" y="48"/>
              <a:ext cx="511" cy="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Regression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in R</a:t>
              </a:r>
            </a:p>
          </p:txBody>
        </p:sp>
      </p:grpSp>
      <p:sp>
        <p:nvSpPr>
          <p:cNvPr id="104" name="TextBox 103"/>
          <p:cNvSpPr txBox="1"/>
          <p:nvPr/>
        </p:nvSpPr>
        <p:spPr>
          <a:xfrm>
            <a:off x="8750357" y="3237110"/>
            <a:ext cx="18015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/>
              <a:t>Detecting competition</a:t>
            </a:r>
            <a:endParaRPr lang="en-US" sz="1400" i="1" dirty="0"/>
          </a:p>
        </p:txBody>
      </p:sp>
      <p:sp>
        <p:nvSpPr>
          <p:cNvPr id="111" name="AutoShape 37"/>
          <p:cNvSpPr>
            <a:spLocks/>
          </p:cNvSpPr>
          <p:nvPr/>
        </p:nvSpPr>
        <p:spPr bwMode="auto">
          <a:xfrm>
            <a:off x="3121169" y="5759164"/>
            <a:ext cx="2361568" cy="840570"/>
          </a:xfrm>
          <a:prstGeom prst="roundRect">
            <a:avLst>
              <a:gd name="adj" fmla="val 26153"/>
            </a:avLst>
          </a:prstGeom>
          <a:solidFill>
            <a:srgbClr val="E5D17B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112" name="Rectangle 38"/>
          <p:cNvSpPr>
            <a:spLocks/>
          </p:cNvSpPr>
          <p:nvPr/>
        </p:nvSpPr>
        <p:spPr bwMode="auto">
          <a:xfrm>
            <a:off x="3148158" y="5900789"/>
            <a:ext cx="2282591" cy="553998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/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dirty="0">
                <a:latin typeface="Times New Roman" charset="0"/>
                <a:ea typeface="ＭＳ Ｐゴシック" charset="0"/>
                <a:sym typeface="Times New Roman" charset="0"/>
              </a:rPr>
              <a:t>Derived data (maps, </a:t>
            </a:r>
          </a:p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dirty="0">
                <a:latin typeface="Times New Roman" charset="0"/>
                <a:ea typeface="ＭＳ Ｐゴシック" charset="0"/>
                <a:sym typeface="Times New Roman" charset="0"/>
              </a:rPr>
              <a:t>parameters) in </a:t>
            </a:r>
            <a:r>
              <a:rPr lang="en-US" dirty="0" err="1">
                <a:latin typeface="Times New Roman" charset="0"/>
                <a:ea typeface="ＭＳ Ｐゴシック" charset="0"/>
                <a:sym typeface="Times New Roman" charset="0"/>
              </a:rPr>
              <a:t>DataOne</a:t>
            </a:r>
            <a:endParaRPr lang="en-US" dirty="0">
              <a:latin typeface="Times New Roman" charset="0"/>
              <a:ea typeface="ＭＳ Ｐゴシック" charset="0"/>
              <a:sym typeface="Times New Roman" charset="0"/>
            </a:endParaRPr>
          </a:p>
        </p:txBody>
      </p:sp>
      <p:sp>
        <p:nvSpPr>
          <p:cNvPr id="115" name="AutoShape 19"/>
          <p:cNvSpPr>
            <a:spLocks/>
          </p:cNvSpPr>
          <p:nvPr/>
        </p:nvSpPr>
        <p:spPr bwMode="auto">
          <a:xfrm>
            <a:off x="6746314" y="4261138"/>
            <a:ext cx="3802308" cy="2553932"/>
          </a:xfrm>
          <a:prstGeom prst="roundRect">
            <a:avLst>
              <a:gd name="adj" fmla="val 26153"/>
            </a:avLst>
          </a:prstGeom>
          <a:solidFill>
            <a:srgbClr val="00FFFF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>
              <a:solidFill>
                <a:srgbClr val="00FFFF"/>
              </a:solidFill>
            </a:endParaRPr>
          </a:p>
        </p:txBody>
      </p:sp>
      <p:sp>
        <p:nvSpPr>
          <p:cNvPr id="116" name="Rectangle 17"/>
          <p:cNvSpPr>
            <a:spLocks/>
          </p:cNvSpPr>
          <p:nvPr/>
        </p:nvSpPr>
        <p:spPr bwMode="auto">
          <a:xfrm>
            <a:off x="8291729" y="4333448"/>
            <a:ext cx="7962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39200" bIns="0">
            <a:spAutoFit/>
          </a:bodyPr>
          <a:lstStyle/>
          <a:p>
            <a:pPr marL="38100" algn="ctr">
              <a:tabLst>
                <a:tab pos="38100" algn="l"/>
                <a:tab pos="495300" algn="l"/>
                <a:tab pos="952500" algn="l"/>
                <a:tab pos="1409700" algn="l"/>
                <a:tab pos="1866900" algn="l"/>
                <a:tab pos="2324100" algn="l"/>
                <a:tab pos="2781300" algn="l"/>
                <a:tab pos="3238500" algn="l"/>
                <a:tab pos="3695700" algn="l"/>
                <a:tab pos="4152900" algn="l"/>
                <a:tab pos="4610100" algn="l"/>
                <a:tab pos="5067300" algn="l"/>
                <a:tab pos="5524500" algn="l"/>
                <a:tab pos="5981700" algn="l"/>
                <a:tab pos="6438900" algn="l"/>
                <a:tab pos="6896100" algn="l"/>
                <a:tab pos="7353300" algn="l"/>
                <a:tab pos="7810500" algn="l"/>
                <a:tab pos="8267700" algn="l"/>
                <a:tab pos="8724900" algn="l"/>
                <a:tab pos="9182100" algn="l"/>
              </a:tabLst>
            </a:pPr>
            <a:r>
              <a:rPr lang="en-US" b="1" dirty="0">
                <a:solidFill>
                  <a:srgbClr val="0000FF"/>
                </a:solidFill>
                <a:latin typeface="Times New Roman Bold" charset="0"/>
                <a:ea typeface="ＭＳ Ｐゴシック" charset="0"/>
                <a:sym typeface="Times New Roman Bold" charset="0"/>
              </a:rPr>
              <a:t>Results</a:t>
            </a:r>
          </a:p>
        </p:txBody>
      </p:sp>
      <p:sp>
        <p:nvSpPr>
          <p:cNvPr id="118" name="AutoShape 37"/>
          <p:cNvSpPr>
            <a:spLocks/>
          </p:cNvSpPr>
          <p:nvPr/>
        </p:nvSpPr>
        <p:spPr bwMode="auto">
          <a:xfrm>
            <a:off x="6914497" y="4673239"/>
            <a:ext cx="3534562" cy="1227550"/>
          </a:xfrm>
          <a:prstGeom prst="roundRect">
            <a:avLst>
              <a:gd name="adj" fmla="val 26153"/>
            </a:avLst>
          </a:prstGeom>
          <a:solidFill>
            <a:schemeClr val="accent1">
              <a:lumMod val="40000"/>
              <a:lumOff val="6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119" name="Rectangle 38"/>
          <p:cNvSpPr>
            <a:spLocks/>
          </p:cNvSpPr>
          <p:nvPr/>
        </p:nvSpPr>
        <p:spPr bwMode="auto">
          <a:xfrm>
            <a:off x="7149122" y="4673239"/>
            <a:ext cx="2861407" cy="110865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/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dirty="0">
                <a:latin typeface="Times New Roman" charset="0"/>
                <a:ea typeface="ＭＳ Ｐゴシック" charset="0"/>
                <a:sym typeface="Times New Roman" charset="0"/>
              </a:rPr>
              <a:t>Detect competitive exclusion in </a:t>
            </a:r>
            <a:r>
              <a:rPr lang="en-US" dirty="0" err="1">
                <a:latin typeface="Times New Roman" charset="0"/>
                <a:ea typeface="ＭＳ Ｐゴシック" charset="0"/>
                <a:sym typeface="Times New Roman" charset="0"/>
              </a:rPr>
              <a:t>Sierran</a:t>
            </a:r>
            <a:r>
              <a:rPr lang="en-US" dirty="0">
                <a:latin typeface="Times New Roman" charset="0"/>
                <a:ea typeface="ＭＳ Ｐゴシック" charset="0"/>
                <a:sym typeface="Times New Roman" charset="0"/>
              </a:rPr>
              <a:t> tree assemblages using JSDM approach coupled with functional trait data</a:t>
            </a:r>
          </a:p>
        </p:txBody>
      </p:sp>
      <p:sp>
        <p:nvSpPr>
          <p:cNvPr id="123" name="AutoShape 37"/>
          <p:cNvSpPr>
            <a:spLocks/>
          </p:cNvSpPr>
          <p:nvPr/>
        </p:nvSpPr>
        <p:spPr bwMode="auto">
          <a:xfrm>
            <a:off x="7116047" y="5969535"/>
            <a:ext cx="2975129" cy="662152"/>
          </a:xfrm>
          <a:prstGeom prst="roundRect">
            <a:avLst>
              <a:gd name="adj" fmla="val 26153"/>
            </a:avLst>
          </a:prstGeom>
          <a:solidFill>
            <a:schemeClr val="accent1">
              <a:lumMod val="40000"/>
              <a:lumOff val="60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124" name="Rectangle 38"/>
          <p:cNvSpPr>
            <a:spLocks/>
          </p:cNvSpPr>
          <p:nvPr/>
        </p:nvSpPr>
        <p:spPr bwMode="auto">
          <a:xfrm>
            <a:off x="7234247" y="6045736"/>
            <a:ext cx="2737645" cy="55399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dirty="0">
                <a:latin typeface="Times New Roman" charset="0"/>
                <a:ea typeface="ＭＳ Ｐゴシック" charset="0"/>
                <a:sym typeface="Times New Roman" charset="0"/>
              </a:rPr>
              <a:t>Evaluate importance of scale in detecting competition</a:t>
            </a:r>
          </a:p>
        </p:txBody>
      </p:sp>
      <p:sp>
        <p:nvSpPr>
          <p:cNvPr id="103" name="Line 1"/>
          <p:cNvSpPr>
            <a:spLocks noChangeShapeType="1"/>
          </p:cNvSpPr>
          <p:nvPr/>
        </p:nvSpPr>
        <p:spPr bwMode="auto">
          <a:xfrm>
            <a:off x="8689829" y="2879957"/>
            <a:ext cx="0" cy="1459211"/>
          </a:xfrm>
          <a:prstGeom prst="line">
            <a:avLst/>
          </a:prstGeom>
          <a:noFill/>
          <a:ln w="508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130" name="Line 1"/>
          <p:cNvSpPr>
            <a:spLocks noChangeShapeType="1"/>
          </p:cNvSpPr>
          <p:nvPr/>
        </p:nvSpPr>
        <p:spPr bwMode="auto">
          <a:xfrm flipH="1">
            <a:off x="5188925" y="2579919"/>
            <a:ext cx="885907" cy="2359779"/>
          </a:xfrm>
          <a:prstGeom prst="line">
            <a:avLst/>
          </a:prstGeom>
          <a:noFill/>
          <a:ln w="19050" cmpd="sng">
            <a:solidFill>
              <a:schemeClr val="tx1"/>
            </a:solidFill>
            <a:prstDash val="lg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133" name="Line 1"/>
          <p:cNvSpPr>
            <a:spLocks noChangeShapeType="1"/>
          </p:cNvSpPr>
          <p:nvPr/>
        </p:nvSpPr>
        <p:spPr bwMode="auto">
          <a:xfrm flipH="1">
            <a:off x="5985362" y="2810756"/>
            <a:ext cx="2571318" cy="2090229"/>
          </a:xfrm>
          <a:prstGeom prst="line">
            <a:avLst/>
          </a:prstGeom>
          <a:noFill/>
          <a:ln w="19050" cmpd="sng">
            <a:solidFill>
              <a:schemeClr val="tx1"/>
            </a:solidFill>
            <a:prstDash val="lg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134" name="Line 1"/>
          <p:cNvSpPr>
            <a:spLocks noChangeShapeType="1"/>
          </p:cNvSpPr>
          <p:nvPr/>
        </p:nvSpPr>
        <p:spPr bwMode="auto">
          <a:xfrm flipH="1">
            <a:off x="5566877" y="1098938"/>
            <a:ext cx="3165001" cy="3796022"/>
          </a:xfrm>
          <a:prstGeom prst="line">
            <a:avLst/>
          </a:prstGeom>
          <a:noFill/>
          <a:ln w="19050" cmpd="sng">
            <a:solidFill>
              <a:schemeClr val="tx1"/>
            </a:solidFill>
            <a:prstDash val="lgDash"/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sp>
        <p:nvSpPr>
          <p:cNvPr id="135" name="TextBox 134"/>
          <p:cNvSpPr txBox="1"/>
          <p:nvPr/>
        </p:nvSpPr>
        <p:spPr>
          <a:xfrm rot="17350482">
            <a:off x="5135403" y="3414126"/>
            <a:ext cx="665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</a:t>
            </a:r>
          </a:p>
        </p:txBody>
      </p:sp>
      <p:sp>
        <p:nvSpPr>
          <p:cNvPr id="136" name="TextBox 135"/>
          <p:cNvSpPr txBox="1"/>
          <p:nvPr/>
        </p:nvSpPr>
        <p:spPr>
          <a:xfrm rot="18271412">
            <a:off x="6041865" y="3314260"/>
            <a:ext cx="665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</a:t>
            </a:r>
          </a:p>
        </p:txBody>
      </p:sp>
      <p:sp>
        <p:nvSpPr>
          <p:cNvPr id="137" name="TextBox 136"/>
          <p:cNvSpPr txBox="1"/>
          <p:nvPr/>
        </p:nvSpPr>
        <p:spPr>
          <a:xfrm rot="19115937">
            <a:off x="6581695" y="3584226"/>
            <a:ext cx="665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</a:t>
            </a:r>
          </a:p>
        </p:txBody>
      </p:sp>
      <p:sp>
        <p:nvSpPr>
          <p:cNvPr id="138" name="Line 1"/>
          <p:cNvSpPr>
            <a:spLocks noChangeShapeType="1"/>
          </p:cNvSpPr>
          <p:nvPr/>
        </p:nvSpPr>
        <p:spPr bwMode="auto">
          <a:xfrm flipH="1">
            <a:off x="6374666" y="5503946"/>
            <a:ext cx="371646" cy="335784"/>
          </a:xfrm>
          <a:prstGeom prst="line">
            <a:avLst/>
          </a:prstGeom>
          <a:noFill/>
          <a:ln w="50800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algn="ctr"/>
            <a:endParaRPr lang="en-US"/>
          </a:p>
        </p:txBody>
      </p:sp>
      <p:grpSp>
        <p:nvGrpSpPr>
          <p:cNvPr id="149" name="Group 41"/>
          <p:cNvGrpSpPr>
            <a:grpSpLocks/>
          </p:cNvGrpSpPr>
          <p:nvPr/>
        </p:nvGrpSpPr>
        <p:grpSpPr bwMode="auto">
          <a:xfrm>
            <a:off x="4809593" y="5013539"/>
            <a:ext cx="1200151" cy="685800"/>
            <a:chOff x="36" y="0"/>
            <a:chExt cx="756" cy="432"/>
          </a:xfrm>
          <a:solidFill>
            <a:srgbClr val="E5D17B"/>
          </a:solidFill>
        </p:grpSpPr>
        <p:sp>
          <p:nvSpPr>
            <p:cNvPr id="150" name="AutoShape 37"/>
            <p:cNvSpPr>
              <a:spLocks/>
            </p:cNvSpPr>
            <p:nvPr/>
          </p:nvSpPr>
          <p:spPr bwMode="auto">
            <a:xfrm>
              <a:off x="36" y="0"/>
              <a:ext cx="756" cy="432"/>
            </a:xfrm>
            <a:prstGeom prst="roundRect">
              <a:avLst>
                <a:gd name="adj" fmla="val 26153"/>
              </a:avLst>
            </a:prstGeom>
            <a:grp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/>
              <a:endParaRPr lang="en-US"/>
            </a:p>
          </p:txBody>
        </p:sp>
        <p:sp>
          <p:nvSpPr>
            <p:cNvPr id="151" name="Rectangle 38"/>
            <p:cNvSpPr>
              <a:spLocks/>
            </p:cNvSpPr>
            <p:nvPr/>
          </p:nvSpPr>
          <p:spPr bwMode="auto">
            <a:xfrm>
              <a:off x="97" y="41"/>
              <a:ext cx="610" cy="34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Paper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In Science</a:t>
              </a:r>
            </a:p>
          </p:txBody>
        </p:sp>
      </p:grpSp>
      <p:sp>
        <p:nvSpPr>
          <p:cNvPr id="36" name="Rectangle 30"/>
          <p:cNvSpPr>
            <a:spLocks/>
          </p:cNvSpPr>
          <p:nvPr/>
        </p:nvSpPr>
        <p:spPr bwMode="auto">
          <a:xfrm>
            <a:off x="3264832" y="3100066"/>
            <a:ext cx="1701287" cy="1522499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/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dirty="0">
                <a:latin typeface="Times New Roman" charset="0"/>
                <a:ea typeface="ＭＳ Ｐゴシック" charset="0"/>
                <a:sym typeface="Times New Roman" charset="0"/>
              </a:rPr>
              <a:t>Environmental </a:t>
            </a:r>
          </a:p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dirty="0">
                <a:latin typeface="Times New Roman" charset="0"/>
                <a:ea typeface="ＭＳ Ｐゴシック" charset="0"/>
                <a:sym typeface="Times New Roman" charset="0"/>
              </a:rPr>
              <a:t>Data:</a:t>
            </a:r>
          </a:p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z="900" dirty="0">
              <a:latin typeface="Times New Roman" charset="0"/>
              <a:ea typeface="ＭＳ Ｐゴシック" charset="0"/>
              <a:sym typeface="Times New Roman" charset="0"/>
            </a:endParaRPr>
          </a:p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i="1" dirty="0">
                <a:latin typeface="Times New Roman" charset="0"/>
                <a:ea typeface="ＭＳ Ｐゴシック" charset="0"/>
                <a:sym typeface="Times New Roman" charset="0"/>
              </a:rPr>
              <a:t>SSURGO Soils</a:t>
            </a:r>
          </a:p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i="1" dirty="0">
                <a:latin typeface="Times New Roman" charset="0"/>
                <a:ea typeface="ＭＳ Ｐゴシック" charset="0"/>
                <a:sym typeface="Times New Roman" charset="0"/>
              </a:rPr>
              <a:t>Climate WNA</a:t>
            </a:r>
          </a:p>
          <a:p>
            <a:pPr algn="ctr"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i="1" dirty="0">
                <a:latin typeface="Times New Roman" charset="0"/>
                <a:ea typeface="ＭＳ Ｐゴシック" charset="0"/>
                <a:sym typeface="Times New Roman" charset="0"/>
              </a:rPr>
              <a:t>Other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787482" y="5093460"/>
            <a:ext cx="1200151" cy="685800"/>
            <a:chOff x="1752744" y="5054814"/>
            <a:chExt cx="1200151" cy="685800"/>
          </a:xfrm>
        </p:grpSpPr>
        <p:sp>
          <p:nvSpPr>
            <p:cNvPr id="84" name="AutoShape 37"/>
            <p:cNvSpPr>
              <a:spLocks/>
            </p:cNvSpPr>
            <p:nvPr/>
          </p:nvSpPr>
          <p:spPr bwMode="auto">
            <a:xfrm>
              <a:off x="1752744" y="5054814"/>
              <a:ext cx="1200151" cy="685800"/>
            </a:xfrm>
            <a:prstGeom prst="roundRect">
              <a:avLst>
                <a:gd name="adj" fmla="val 26153"/>
              </a:avLst>
            </a:prstGeom>
            <a:solidFill>
              <a:srgbClr val="E5D17B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ctr"/>
              <a:endParaRPr lang="en-US"/>
            </a:p>
          </p:txBody>
        </p:sp>
        <p:sp>
          <p:nvSpPr>
            <p:cNvPr id="85" name="Rectangle 38"/>
            <p:cNvSpPr>
              <a:spLocks/>
            </p:cNvSpPr>
            <p:nvPr/>
          </p:nvSpPr>
          <p:spPr bwMode="auto">
            <a:xfrm>
              <a:off x="1806428" y="5122283"/>
              <a:ext cx="1045159" cy="553998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wrap="none" lIns="0" tIns="0" rIns="0" bIns="0">
              <a:spAutoFit/>
            </a:bodyPr>
            <a:lstStyle/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latin typeface="Times New Roman" charset="0"/>
                  <a:ea typeface="ＭＳ Ｐゴシック" charset="0"/>
                  <a:sym typeface="Times New Roman" charset="0"/>
                </a:rPr>
                <a:t>R Code on </a:t>
              </a:r>
            </a:p>
            <a:p>
              <a:pPr algn="ctr">
                <a:tabLst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 err="1">
                  <a:latin typeface="Times New Roman" charset="0"/>
                  <a:ea typeface="ＭＳ Ｐゴシック" charset="0"/>
                  <a:sym typeface="Times New Roman" charset="0"/>
                </a:rPr>
                <a:t>Github</a:t>
              </a:r>
              <a:endParaRPr lang="en-US" dirty="0">
                <a:latin typeface="Times New Roman" charset="0"/>
                <a:ea typeface="ＭＳ Ｐゴシック" charset="0"/>
                <a:sym typeface="Times New Roman" charset="0"/>
              </a:endParaRPr>
            </a:p>
          </p:txBody>
        </p:sp>
      </p:grpSp>
      <p:sp>
        <p:nvSpPr>
          <p:cNvPr id="64" name="Rectangle 8"/>
          <p:cNvSpPr>
            <a:spLocks/>
          </p:cNvSpPr>
          <p:nvPr/>
        </p:nvSpPr>
        <p:spPr bwMode="auto">
          <a:xfrm>
            <a:off x="3425546" y="633602"/>
            <a:ext cx="303770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39200" bIns="0">
            <a:spAutoFit/>
          </a:bodyPr>
          <a:lstStyle/>
          <a:p>
            <a:pPr marL="38100" algn="ctr">
              <a:tabLst>
                <a:tab pos="38100" algn="l"/>
                <a:tab pos="495300" algn="l"/>
                <a:tab pos="952500" algn="l"/>
                <a:tab pos="1409700" algn="l"/>
                <a:tab pos="1866900" algn="l"/>
                <a:tab pos="2324100" algn="l"/>
                <a:tab pos="2781300" algn="l"/>
                <a:tab pos="3238500" algn="l"/>
                <a:tab pos="3695700" algn="l"/>
                <a:tab pos="4152900" algn="l"/>
                <a:tab pos="4610100" algn="l"/>
                <a:tab pos="5067300" algn="l"/>
                <a:tab pos="5524500" algn="l"/>
                <a:tab pos="5981700" algn="l"/>
                <a:tab pos="6438900" algn="l"/>
                <a:tab pos="6896100" algn="l"/>
                <a:tab pos="7353300" algn="l"/>
                <a:tab pos="7810500" algn="l"/>
                <a:tab pos="8267700" algn="l"/>
                <a:tab pos="8724900" algn="l"/>
                <a:tab pos="9182100" algn="l"/>
              </a:tabLst>
            </a:pPr>
            <a:r>
              <a:rPr lang="en-US" b="1" dirty="0" smtClean="0">
                <a:solidFill>
                  <a:srgbClr val="7030A0"/>
                </a:solidFill>
                <a:latin typeface="Times New Roman Bold" charset="0"/>
                <a:ea typeface="ＭＳ Ｐゴシック" charset="0"/>
                <a:sym typeface="Times New Roman Bold" charset="0"/>
              </a:rPr>
              <a:t>Data Compilation and Standardization</a:t>
            </a:r>
            <a:endParaRPr lang="en-US" b="1" dirty="0">
              <a:solidFill>
                <a:srgbClr val="7030A0"/>
              </a:solidFill>
              <a:latin typeface="Times New Roman Bold" charset="0"/>
              <a:ea typeface="ＭＳ Ｐゴシック" charset="0"/>
              <a:sym typeface="Times New Roman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348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1084" y="72479"/>
            <a:ext cx="34235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Results Teaser</a:t>
            </a:r>
            <a:endParaRPr lang="en-US" sz="4400" dirty="0"/>
          </a:p>
        </p:txBody>
      </p:sp>
      <p:pic>
        <p:nvPicPr>
          <p:cNvPr id="3" name="Picture 2" descr="Presentation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69" y="4572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2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6880" y="1867804"/>
            <a:ext cx="8778240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err="1"/>
              <a:t>Workplan</a:t>
            </a:r>
            <a:r>
              <a:rPr lang="en-US" sz="3200" u="sng" dirty="0"/>
              <a:t> and Timeline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 smtClean="0"/>
              <a:t>Finish </a:t>
            </a:r>
            <a:r>
              <a:rPr lang="en-US" sz="3200" dirty="0"/>
              <a:t>getting data (by early September)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 smtClean="0"/>
              <a:t>Run </a:t>
            </a:r>
            <a:r>
              <a:rPr lang="en-US" sz="3200" dirty="0"/>
              <a:t>JSDMs (October 1st)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 smtClean="0"/>
              <a:t>Get </a:t>
            </a:r>
            <a:r>
              <a:rPr lang="en-US" sz="3200" dirty="0"/>
              <a:t>trait data (October 1st)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 smtClean="0"/>
              <a:t>Regression </a:t>
            </a:r>
            <a:r>
              <a:rPr lang="en-US" sz="3200" dirty="0"/>
              <a:t>on correlations/traits (end of October)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 smtClean="0"/>
              <a:t>Start </a:t>
            </a:r>
            <a:r>
              <a:rPr lang="en-US" sz="3200" dirty="0"/>
              <a:t>writing introduction (by end of October)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200" dirty="0"/>
              <a:t>Outline manuscript/decide on figures and tables, make plan (end of </a:t>
            </a:r>
            <a:r>
              <a:rPr lang="en-US" sz="3200" dirty="0" smtClean="0"/>
              <a:t>November)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57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74639"/>
            <a:ext cx="10972800" cy="23739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Understanding the factors that determine </a:t>
            </a:r>
            <a:r>
              <a:rPr lang="en-US" sz="3600" i="1" dirty="0" smtClean="0"/>
              <a:t>current</a:t>
            </a:r>
            <a:r>
              <a:rPr lang="en-US" sz="3600" dirty="0" smtClean="0"/>
              <a:t> plant species distributions is critical if we are to forecast how forest composition may </a:t>
            </a:r>
            <a:r>
              <a:rPr lang="en-US" sz="3600" i="1" dirty="0" smtClean="0"/>
              <a:t>change</a:t>
            </a:r>
            <a:r>
              <a:rPr lang="en-US" sz="3600" dirty="0" smtClean="0"/>
              <a:t> in the future.</a:t>
            </a:r>
            <a:endParaRPr lang="en-US" sz="3600" dirty="0"/>
          </a:p>
        </p:txBody>
      </p:sp>
      <p:sp>
        <p:nvSpPr>
          <p:cNvPr id="4" name="AutoShape 2" descr="Displaying PicoPotrBoundary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Displaying PicoPotrBoundary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336" y="2050544"/>
            <a:ext cx="10777064" cy="4744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8680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ogsJSDM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917701"/>
            <a:ext cx="9144000" cy="300037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Species </a:t>
            </a:r>
            <a:r>
              <a:rPr lang="en-US" sz="3200" dirty="0" smtClean="0"/>
              <a:t>distributions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5029200" y="4869180"/>
            <a:ext cx="2007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Positive association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061960" y="4859774"/>
            <a:ext cx="2107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Negative association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25040" y="4878586"/>
            <a:ext cx="155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 association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4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>
            <a:spLocks noGrp="1"/>
          </p:cNvSpPr>
          <p:nvPr>
            <p:ph type="title"/>
          </p:nvPr>
        </p:nvSpPr>
        <p:spPr>
          <a:xfrm>
            <a:off x="609600" y="2435947"/>
            <a:ext cx="10972800" cy="1143000"/>
          </a:xfrm>
        </p:spPr>
        <p:txBody>
          <a:bodyPr>
            <a:normAutofit/>
          </a:bodyPr>
          <a:lstStyle/>
          <a:p>
            <a:r>
              <a:rPr lang="en-US" sz="3200" dirty="0"/>
              <a:t>Species </a:t>
            </a:r>
            <a:r>
              <a:rPr lang="en-US" sz="3200" dirty="0" smtClean="0"/>
              <a:t>distributions</a:t>
            </a:r>
            <a:endParaRPr lang="en-US" sz="3200" dirty="0"/>
          </a:p>
        </p:txBody>
      </p:sp>
      <p:pic>
        <p:nvPicPr>
          <p:cNvPr id="5" name="Picture 4" descr="FrogsJSD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836" y="3417888"/>
            <a:ext cx="9144000" cy="3000375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544291" y="1731818"/>
            <a:ext cx="914400" cy="9144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539345" y="1745673"/>
            <a:ext cx="955963" cy="9144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826328" y="724247"/>
            <a:ext cx="26323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Environmental factors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6857996" y="696538"/>
            <a:ext cx="26323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Biotic interactions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36387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>
            <a:spLocks noGrp="1"/>
          </p:cNvSpPr>
          <p:nvPr>
            <p:ph type="title"/>
          </p:nvPr>
        </p:nvSpPr>
        <p:spPr>
          <a:xfrm>
            <a:off x="4060011" y="4066963"/>
            <a:ext cx="3934691" cy="1143000"/>
          </a:xfrm>
        </p:spPr>
        <p:txBody>
          <a:bodyPr>
            <a:normAutofit/>
          </a:bodyPr>
          <a:lstStyle/>
          <a:p>
            <a:r>
              <a:rPr lang="en-US" sz="3200" dirty="0"/>
              <a:t>Species </a:t>
            </a:r>
            <a:r>
              <a:rPr lang="en-US" sz="3200" dirty="0" smtClean="0"/>
              <a:t>distributions</a:t>
            </a:r>
            <a:endParaRPr lang="en-US" sz="32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4669611" y="3283522"/>
            <a:ext cx="914400" cy="9144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664665" y="3297377"/>
            <a:ext cx="955963" cy="9144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51648" y="2275951"/>
            <a:ext cx="26323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Environmental factors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6983316" y="2248242"/>
            <a:ext cx="26323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Biotic interactions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659422" y="679135"/>
            <a:ext cx="90172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u="sng" dirty="0" smtClean="0"/>
              <a:t>Traditional</a:t>
            </a:r>
            <a:r>
              <a:rPr lang="en-US" sz="4400" dirty="0" smtClean="0"/>
              <a:t> species distribution models</a:t>
            </a:r>
            <a:endParaRPr lang="en-US" sz="4400" dirty="0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6664665" y="2069000"/>
            <a:ext cx="2272146" cy="12564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6664665" y="2144580"/>
            <a:ext cx="2272146" cy="123953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46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57621" y="484679"/>
            <a:ext cx="72251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u="sng" dirty="0" smtClean="0"/>
              <a:t>Our</a:t>
            </a:r>
            <a:r>
              <a:rPr lang="en-US" sz="4400" dirty="0" smtClean="0"/>
              <a:t> species distribution model</a:t>
            </a:r>
            <a:endParaRPr lang="en-US" sz="4400" dirty="0"/>
          </a:p>
        </p:txBody>
      </p:sp>
      <p:sp>
        <p:nvSpPr>
          <p:cNvPr id="17" name="Title 4"/>
          <p:cNvSpPr>
            <a:spLocks noGrp="1"/>
          </p:cNvSpPr>
          <p:nvPr>
            <p:ph type="title"/>
          </p:nvPr>
        </p:nvSpPr>
        <p:spPr>
          <a:xfrm>
            <a:off x="3749670" y="3931251"/>
            <a:ext cx="4433455" cy="1143000"/>
          </a:xfrm>
        </p:spPr>
        <p:txBody>
          <a:bodyPr>
            <a:normAutofit/>
          </a:bodyPr>
          <a:lstStyle/>
          <a:p>
            <a:r>
              <a:rPr lang="en-US" sz="3200" dirty="0"/>
              <a:t>Species </a:t>
            </a:r>
            <a:r>
              <a:rPr lang="en-US" sz="3200" dirty="0" smtClean="0"/>
              <a:t>distributions</a:t>
            </a:r>
            <a:endParaRPr lang="en-US" sz="32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553239" y="2840178"/>
            <a:ext cx="914400" cy="9144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6548293" y="2854033"/>
            <a:ext cx="955963" cy="9144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835276" y="1832607"/>
            <a:ext cx="26323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Environmental factors</a:t>
            </a:r>
            <a:endParaRPr lang="en-US" sz="3200" dirty="0"/>
          </a:p>
        </p:txBody>
      </p:sp>
      <p:sp>
        <p:nvSpPr>
          <p:cNvPr id="22" name="TextBox 21"/>
          <p:cNvSpPr txBox="1"/>
          <p:nvPr/>
        </p:nvSpPr>
        <p:spPr>
          <a:xfrm>
            <a:off x="6866944" y="1804898"/>
            <a:ext cx="26323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Biotic interactions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45611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H="1">
            <a:off x="4038522" y="1372550"/>
            <a:ext cx="12829" cy="386113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>
            <a:off x="4038521" y="5233682"/>
            <a:ext cx="5351318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778762" y="5413269"/>
            <a:ext cx="162243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Trait 1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2416089" y="2820986"/>
            <a:ext cx="162243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Trait 2</a:t>
            </a:r>
          </a:p>
        </p:txBody>
      </p:sp>
      <p:pic>
        <p:nvPicPr>
          <p:cNvPr id="1026" name="Picture 2" descr="Tree icon vecto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74" r="23678" b="64573"/>
          <a:stretch/>
        </p:blipFill>
        <p:spPr bwMode="auto">
          <a:xfrm>
            <a:off x="5517366" y="1411826"/>
            <a:ext cx="982638" cy="1349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ree icon vecto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79" r="71494" b="34806"/>
          <a:stretch/>
        </p:blipFill>
        <p:spPr bwMode="auto">
          <a:xfrm>
            <a:off x="4514128" y="1644913"/>
            <a:ext cx="1031780" cy="1105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ree icon vecto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30" t="38292" r="24515" b="34842"/>
          <a:stretch/>
        </p:blipFill>
        <p:spPr bwMode="auto">
          <a:xfrm>
            <a:off x="6500004" y="3864711"/>
            <a:ext cx="888313" cy="1057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43385" y="584725"/>
            <a:ext cx="14969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How?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22832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H="1">
            <a:off x="2524696" y="4079203"/>
            <a:ext cx="5580695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524695" y="1600201"/>
            <a:ext cx="0" cy="473667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703627" y="2321811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3627" y="5118245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-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760946" y="3696534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Residual correlation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601455" y="3977838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Trait distance</a:t>
            </a:r>
          </a:p>
        </p:txBody>
      </p:sp>
    </p:spTree>
    <p:extLst>
      <p:ext uri="{BB962C8B-B14F-4D97-AF65-F5344CB8AC3E}">
        <p14:creationId xmlns:p14="http://schemas.microsoft.com/office/powerpoint/2010/main" val="228357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H="1">
            <a:off x="2524696" y="4079203"/>
            <a:ext cx="5580695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524695" y="1600201"/>
            <a:ext cx="0" cy="473667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703627" y="2321811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+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3627" y="5118245"/>
            <a:ext cx="8210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-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-760946" y="3696534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Residual correlation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601455" y="3977838"/>
            <a:ext cx="4838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Trait distance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2524696" y="1600201"/>
            <a:ext cx="5580695" cy="4736675"/>
          </a:xfrm>
          <a:prstGeom prst="line">
            <a:avLst/>
          </a:prstGeom>
          <a:ln w="6350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86855" y="245658"/>
            <a:ext cx="109209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</a:rPr>
              <a:t>Hypothesis 1</a:t>
            </a:r>
            <a:r>
              <a:rPr lang="en-US" sz="2800" dirty="0" smtClean="0"/>
              <a:t>: Environmental factors are the primary determinant of  						   species occurrence.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6169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2083</TotalTime>
  <Words>446</Words>
  <Application>Microsoft Office PowerPoint</Application>
  <PresentationFormat>Custom</PresentationFormat>
  <Paragraphs>150</Paragraphs>
  <Slides>19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How important are interspecific interactions in shaping patterns of tree species occurrence across spatial scales?</vt:lpstr>
      <vt:lpstr>PowerPoint Presentation</vt:lpstr>
      <vt:lpstr>Species distributions</vt:lpstr>
      <vt:lpstr>Species distributions</vt:lpstr>
      <vt:lpstr>Species distributions</vt:lpstr>
      <vt:lpstr>Species distributions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Tables</vt:lpstr>
      <vt:lpstr>Data sources</vt:lpstr>
      <vt:lpstr>PowerPoint Presentation</vt:lpstr>
      <vt:lpstr>PowerPoint Presentation</vt:lpstr>
      <vt:lpstr>Next steps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important are interspecific interactions in shaping patterns of tree species occurrence across spatial scales?</dc:title>
  <dc:creator>Chris Trisos</dc:creator>
  <cp:lastModifiedBy>mjennings</cp:lastModifiedBy>
  <cp:revision>47</cp:revision>
  <dcterms:created xsi:type="dcterms:W3CDTF">2014-08-01T14:48:44Z</dcterms:created>
  <dcterms:modified xsi:type="dcterms:W3CDTF">2014-08-08T13:49:25Z</dcterms:modified>
</cp:coreProperties>
</file>

<file path=docProps/thumbnail.jpeg>
</file>